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59" r:id="rId3"/>
    <p:sldId id="261" r:id="rId4"/>
    <p:sldId id="284" r:id="rId5"/>
    <p:sldId id="297" r:id="rId6"/>
    <p:sldId id="287" r:id="rId7"/>
    <p:sldId id="294" r:id="rId8"/>
    <p:sldId id="293" r:id="rId9"/>
    <p:sldId id="295" r:id="rId10"/>
    <p:sldId id="296" r:id="rId11"/>
    <p:sldId id="298" r:id="rId12"/>
    <p:sldId id="299" r:id="rId13"/>
    <p:sldId id="300" r:id="rId14"/>
    <p:sldId id="291" r:id="rId15"/>
    <p:sldId id="301" r:id="rId16"/>
    <p:sldId id="302" r:id="rId17"/>
    <p:sldId id="303" r:id="rId18"/>
    <p:sldId id="304" r:id="rId19"/>
    <p:sldId id="305" r:id="rId20"/>
    <p:sldId id="289" r:id="rId21"/>
    <p:sldId id="282" r:id="rId22"/>
  </p:sldIdLst>
  <p:sldSz cx="9144000" cy="5143500" type="screen16x9"/>
  <p:notesSz cx="6858000" cy="9144000"/>
  <p:embeddedFontLst>
    <p:embeddedFont>
      <p:font typeface="Oswald" charset="-52"/>
      <p:regular r:id="rId24"/>
      <p:bold r:id="rId25"/>
    </p:embeddedFont>
    <p:embeddedFont>
      <p:font typeface="Roboto Condensed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отка" initials="с" lastIdx="0" clrIdx="0"/>
  <p:cmAuthor id="1" name="Методист" initials="М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CC7FC4-BEAB-4F1B-8FDD-264224C1B317}">
  <a:tblStyle styleId="{EECC7FC4-BEAB-4F1B-8FDD-264224C1B3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94660"/>
  </p:normalViewPr>
  <p:slideViewPr>
    <p:cSldViewPr>
      <p:cViewPr varScale="1">
        <p:scale>
          <a:sx n="111" d="100"/>
          <a:sy n="111" d="100"/>
        </p:scale>
        <p:origin x="-643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2T14:51:52.274" idx="1">
    <p:pos x="10" y="10"/>
    <p:text/>
    <p:extLst>
      <p:ext uri="{C676402C-5697-4E1C-873F-D02D1690AC5C}">
        <p15:threadingInfo xmlns:p15="http://schemas.microsoft.com/office/powerpoint/2012/main" xmlns="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75576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17475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8699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76060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83271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41461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49533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08637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10343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1327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96454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7131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55775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20787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5310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51587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66216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6986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3207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60523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2873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402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4BB5D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11" name="Google Shape;11;p2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6" name="Google Shape;16;p2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17" name="Google Shape;17;p2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9900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25" name="Google Shape;25;p3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0" name="Google Shape;30;p3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31" name="Google Shape;31;p3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5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56" name="Google Shape;56;p5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61" name="Google Shape;61;p5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62" name="Google Shape;62;p5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9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22" name="Google Shape;122;p9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27" name="Google Shape;127;p9"/>
          <p:cNvSpPr txBox="1">
            <a:spLocks noGrp="1"/>
          </p:cNvSpPr>
          <p:nvPr>
            <p:ph type="body" idx="1"/>
          </p:nvPr>
        </p:nvSpPr>
        <p:spPr>
          <a:xfrm>
            <a:off x="1097775" y="4025300"/>
            <a:ext cx="6948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grpSp>
        <p:nvGrpSpPr>
          <p:cNvPr id="128" name="Google Shape;128;p9"/>
          <p:cNvGrpSpPr/>
          <p:nvPr/>
        </p:nvGrpSpPr>
        <p:grpSpPr>
          <a:xfrm>
            <a:off x="6791633" y="3181575"/>
            <a:ext cx="2352143" cy="2284388"/>
            <a:chOff x="6172200" y="2656118"/>
            <a:chExt cx="2971754" cy="2886151"/>
          </a:xfrm>
        </p:grpSpPr>
        <p:sp>
          <p:nvSpPr>
            <p:cNvPr id="129" name="Google Shape;129;p9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parent Shapes">
  <p:cSld name="BLANK_1">
    <p:bg>
      <p:bgPr>
        <a:solidFill>
          <a:srgbClr val="3796B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1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51" name="Google Shape;151;p11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156" name="Google Shape;156;p11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57" name="Google Shape;157;p11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sp>
        <p:nvSpPr>
          <p:cNvPr id="162" name="Google Shape;162;p1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ctrTitle"/>
          </p:nvPr>
        </p:nvSpPr>
        <p:spPr>
          <a:xfrm>
            <a:off x="6896" y="2859782"/>
            <a:ext cx="8858280" cy="25717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Google </a:t>
            </a:r>
            <a:r>
              <a:rPr lang="ru-RU" dirty="0" smtClean="0"/>
              <a:t>сервисы.</a:t>
            </a:r>
            <a:br>
              <a:rPr lang="ru-RU" dirty="0" smtClean="0"/>
            </a:br>
            <a:r>
              <a:rPr lang="ru-RU" dirty="0" smtClean="0"/>
              <a:t>То что мы любим, и с </a:t>
            </a:r>
            <a:r>
              <a:rPr lang="ru-RU" smtClean="0"/>
              <a:t>чем работаем!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>
            <a:off x="971470" y="1"/>
            <a:ext cx="7891240" cy="14916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>
              <a:buNone/>
            </a:pPr>
            <a:r>
              <a:rPr lang="ru-RU" sz="2800" b="1" dirty="0" smtClean="0"/>
              <a:t> </a:t>
            </a:r>
          </a:p>
          <a:p>
            <a:pPr marL="101600" lvl="0" indent="0" algn="just">
              <a:buNone/>
            </a:pPr>
            <a:r>
              <a:rPr lang="ru-RU" sz="1400" dirty="0"/>
              <a:t>Создавать презентации, редактировать их в совместном доступе. Применим для создания коллективных презентаций при осуществлении </a:t>
            </a:r>
            <a:r>
              <a:rPr lang="ru-RU" sz="1400" dirty="0" smtClean="0"/>
              <a:t>проектной деятельности</a:t>
            </a:r>
            <a:r>
              <a:rPr lang="ru-RU" sz="1400" dirty="0"/>
              <a:t>, </a:t>
            </a:r>
            <a:r>
              <a:rPr lang="ru-RU" sz="1400" dirty="0" smtClean="0"/>
              <a:t> при </a:t>
            </a:r>
            <a:r>
              <a:rPr lang="ru-RU" sz="1400" dirty="0"/>
              <a:t>дистанционном </a:t>
            </a:r>
            <a:r>
              <a:rPr lang="ru-RU" sz="1400" dirty="0" smtClean="0"/>
              <a:t>обучении педагогов. </a:t>
            </a:r>
            <a:endParaRPr lang="ru-RU" sz="1400" i="1" dirty="0"/>
          </a:p>
        </p:txBody>
      </p:sp>
      <p:sp>
        <p:nvSpPr>
          <p:cNvPr id="204" name="Google Shape;204;p1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5" name="Google Shape;196;p16"/>
          <p:cNvSpPr txBox="1">
            <a:spLocks/>
          </p:cNvSpPr>
          <p:nvPr/>
        </p:nvSpPr>
        <p:spPr>
          <a:xfrm>
            <a:off x="1907704" y="123478"/>
            <a:ext cx="5357850" cy="4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None/>
              <a:tabLst/>
              <a:defRPr/>
            </a:pPr>
            <a:r>
              <a:rPr lang="ru-RU" sz="36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Работа с презентациями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07896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3800" b="8000"/>
          <a:stretch/>
        </p:blipFill>
        <p:spPr>
          <a:xfrm>
            <a:off x="1115616" y="1563638"/>
            <a:ext cx="6386287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07512">
            <a:off x="2386075" y="3100983"/>
            <a:ext cx="2682472" cy="38408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292080" y="1615107"/>
            <a:ext cx="921475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0960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>
            <a:off x="971470" y="1"/>
            <a:ext cx="7891240" cy="14916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>
              <a:buNone/>
            </a:pPr>
            <a:r>
              <a:rPr lang="ru-RU" sz="2800" b="1" dirty="0" smtClean="0"/>
              <a:t> </a:t>
            </a:r>
          </a:p>
          <a:p>
            <a:pPr marL="101600" lvl="0" indent="0" algn="just">
              <a:buNone/>
            </a:pPr>
            <a:r>
              <a:rPr lang="ru-RU" sz="1400" dirty="0"/>
              <a:t>Таблицы </a:t>
            </a:r>
            <a:r>
              <a:rPr lang="ru-RU" sz="1400" dirty="0" err="1"/>
              <a:t>Google</a:t>
            </a:r>
            <a:r>
              <a:rPr lang="ru-RU" sz="1400" dirty="0"/>
              <a:t> можно использовать при составлении  различных отчётов,  диаграмм, опросов, анкет и т.п. Но основное достоинство - возможность редактировать их совместно, и публиковать на </a:t>
            </a:r>
            <a:r>
              <a:rPr lang="ru-RU" sz="1400" dirty="0" smtClean="0"/>
              <a:t>сайте. </a:t>
            </a:r>
            <a:endParaRPr lang="ru-RU" sz="1400" i="1" dirty="0"/>
          </a:p>
        </p:txBody>
      </p:sp>
      <p:sp>
        <p:nvSpPr>
          <p:cNvPr id="204" name="Google Shape;204;p1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5" name="Google Shape;196;p16"/>
          <p:cNvSpPr txBox="1">
            <a:spLocks/>
          </p:cNvSpPr>
          <p:nvPr/>
        </p:nvSpPr>
        <p:spPr>
          <a:xfrm>
            <a:off x="1907704" y="123478"/>
            <a:ext cx="5357850" cy="4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None/>
              <a:tabLst/>
              <a:defRPr/>
            </a:pPr>
            <a:r>
              <a:rPr lang="ru-RU" sz="36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Работа с таблицами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07896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3800" b="8000"/>
          <a:stretch/>
        </p:blipFill>
        <p:spPr>
          <a:xfrm>
            <a:off x="1187624" y="1491630"/>
            <a:ext cx="6386287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07512">
            <a:off x="1305956" y="3100984"/>
            <a:ext cx="2682472" cy="38408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292080" y="1615107"/>
            <a:ext cx="921475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3334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>
            <a:off x="844447" y="72229"/>
            <a:ext cx="7849002" cy="6995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>
              <a:buNone/>
            </a:pPr>
            <a:r>
              <a:rPr lang="ru-RU" sz="2800" b="1" dirty="0" smtClean="0"/>
              <a:t> </a:t>
            </a:r>
          </a:p>
          <a:p>
            <a:pPr marL="101600" lvl="0" indent="0" algn="just">
              <a:buNone/>
            </a:pPr>
            <a:r>
              <a:rPr lang="ru-RU" sz="1400" dirty="0" smtClean="0"/>
              <a:t> </a:t>
            </a:r>
            <a:endParaRPr lang="ru-RU" sz="1400" i="1" dirty="0"/>
          </a:p>
        </p:txBody>
      </p:sp>
      <p:sp>
        <p:nvSpPr>
          <p:cNvPr id="204" name="Google Shape;204;p1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5" name="Google Shape;196;p16"/>
          <p:cNvSpPr txBox="1">
            <a:spLocks/>
          </p:cNvSpPr>
          <p:nvPr/>
        </p:nvSpPr>
        <p:spPr>
          <a:xfrm>
            <a:off x="2109332" y="106070"/>
            <a:ext cx="5357850" cy="4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None/>
              <a:tabLst/>
              <a:defRPr/>
            </a:pPr>
            <a:r>
              <a:rPr lang="ru-RU" sz="36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Работа с таблицами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07896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88" t="3800" b="3800"/>
          <a:stretch/>
        </p:blipFill>
        <p:spPr>
          <a:xfrm>
            <a:off x="844447" y="805611"/>
            <a:ext cx="7677368" cy="4005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2374">
            <a:off x="321282" y="3157598"/>
            <a:ext cx="1300375" cy="18619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75656" y="4508174"/>
            <a:ext cx="921475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2456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>
            <a:off x="971470" y="1"/>
            <a:ext cx="7891240" cy="14916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>
              <a:buNone/>
            </a:pPr>
            <a:r>
              <a:rPr lang="ru-RU" sz="2800" b="1" dirty="0" smtClean="0"/>
              <a:t> </a:t>
            </a:r>
          </a:p>
          <a:p>
            <a:pPr marL="101600" lvl="0" indent="0" algn="just">
              <a:buNone/>
            </a:pPr>
            <a:r>
              <a:rPr lang="ru-RU" sz="1400" dirty="0"/>
              <a:t>Создавать тесты, анкеты, </a:t>
            </a:r>
            <a:r>
              <a:rPr lang="ru-RU" sz="1400" dirty="0" smtClean="0"/>
              <a:t>опросы родителей, </a:t>
            </a:r>
            <a:r>
              <a:rPr lang="ru-RU" sz="1400" dirty="0"/>
              <a:t>викторины, которые можно публиковать на сайте. Можно использовать при осуществлении дистанционного обучения.. </a:t>
            </a:r>
            <a:endParaRPr lang="ru-RU" sz="1400" i="1" dirty="0"/>
          </a:p>
        </p:txBody>
      </p:sp>
      <p:sp>
        <p:nvSpPr>
          <p:cNvPr id="204" name="Google Shape;204;p1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5" name="Google Shape;196;p16"/>
          <p:cNvSpPr txBox="1">
            <a:spLocks/>
          </p:cNvSpPr>
          <p:nvPr/>
        </p:nvSpPr>
        <p:spPr>
          <a:xfrm>
            <a:off x="1745249" y="73568"/>
            <a:ext cx="5357850" cy="4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None/>
              <a:tabLst/>
              <a:defRPr/>
            </a:pPr>
            <a:r>
              <a:rPr lang="ru-RU" sz="36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Работа с </a:t>
            </a:r>
            <a:r>
              <a:rPr lang="en-US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google </a:t>
            </a:r>
            <a:r>
              <a:rPr lang="ru-RU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формами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07896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3054" b="4085"/>
          <a:stretch/>
        </p:blipFill>
        <p:spPr>
          <a:xfrm>
            <a:off x="1115616" y="1275606"/>
            <a:ext cx="6617116" cy="34563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34161">
            <a:off x="1980225" y="3319557"/>
            <a:ext cx="2682472" cy="38408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424174" y="4039937"/>
            <a:ext cx="921475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31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>
            <a:off x="580782" y="267494"/>
            <a:ext cx="7976002" cy="417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b="1" dirty="0"/>
              <a:t>Google Forms</a:t>
            </a:r>
            <a:r>
              <a:rPr lang="ru-RU" sz="3200" b="1" dirty="0"/>
              <a:t> - </a:t>
            </a:r>
            <a:r>
              <a:rPr lang="ru-RU" sz="2800" dirty="0"/>
              <a:t>онлайн-сервис для создания форм обратной связи, онлайн-тестирований и опросов</a:t>
            </a:r>
            <a:endParaRPr lang="ru-RU" sz="2800" b="1" dirty="0"/>
          </a:p>
          <a:p>
            <a:r>
              <a:rPr lang="ru-RU" sz="2800" i="1" dirty="0" err="1" smtClean="0"/>
              <a:t>Google</a:t>
            </a:r>
            <a:r>
              <a:rPr lang="ru-RU" sz="2800" i="1" dirty="0" smtClean="0"/>
              <a:t> </a:t>
            </a:r>
            <a:r>
              <a:rPr lang="ru-RU" sz="2800" i="1" dirty="0"/>
              <a:t>Формы позволяют создать:</a:t>
            </a:r>
          </a:p>
          <a:p>
            <a:pPr lvl="0"/>
            <a:r>
              <a:rPr lang="ru-RU" sz="2800" dirty="0"/>
              <a:t>онлайн-регистрацию на мероприятие;</a:t>
            </a:r>
          </a:p>
          <a:p>
            <a:pPr lvl="0"/>
            <a:r>
              <a:rPr lang="ru-RU" sz="2800" dirty="0"/>
              <a:t>онлайн-исследование;</a:t>
            </a:r>
          </a:p>
          <a:p>
            <a:pPr lvl="0"/>
            <a:r>
              <a:rPr lang="ru-RU" sz="2800" dirty="0" smtClean="0"/>
              <a:t>голосование</a:t>
            </a:r>
            <a:r>
              <a:rPr lang="ru-RU" sz="2800" dirty="0"/>
              <a:t>;</a:t>
            </a:r>
          </a:p>
          <a:p>
            <a:pPr lvl="0"/>
            <a:r>
              <a:rPr lang="ru-RU" sz="2800" dirty="0"/>
              <a:t>тестирование и т. д.</a:t>
            </a:r>
          </a:p>
        </p:txBody>
      </p:sp>
      <p:sp>
        <p:nvSpPr>
          <p:cNvPr id="204" name="Google Shape;204;p1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5" name="Google Shape;196;p16"/>
          <p:cNvSpPr txBox="1">
            <a:spLocks/>
          </p:cNvSpPr>
          <p:nvPr/>
        </p:nvSpPr>
        <p:spPr>
          <a:xfrm>
            <a:off x="2267744" y="-16349"/>
            <a:ext cx="535785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None/>
              <a:tabLst/>
              <a:defRPr/>
            </a:pPr>
            <a:r>
              <a:rPr lang="ru-RU" sz="36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607896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869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5" name="Google Shape;196;p16"/>
          <p:cNvSpPr txBox="1">
            <a:spLocks/>
          </p:cNvSpPr>
          <p:nvPr/>
        </p:nvSpPr>
        <p:spPr>
          <a:xfrm>
            <a:off x="1909528" y="131564"/>
            <a:ext cx="5357850" cy="4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None/>
              <a:tabLst/>
              <a:defRPr/>
            </a:pPr>
            <a:r>
              <a:rPr lang="ru-RU" sz="36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Работа с </a:t>
            </a:r>
            <a:r>
              <a:rPr lang="en-US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google </a:t>
            </a:r>
            <a:r>
              <a:rPr lang="ru-RU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формами 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07896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4161">
            <a:off x="1980225" y="3319557"/>
            <a:ext cx="2682472" cy="3840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69" y="929966"/>
            <a:ext cx="7047767" cy="353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3779912" y="1524564"/>
            <a:ext cx="921475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1188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5" name="Google Shape;196;p16"/>
          <p:cNvSpPr txBox="1">
            <a:spLocks/>
          </p:cNvSpPr>
          <p:nvPr/>
        </p:nvSpPr>
        <p:spPr>
          <a:xfrm>
            <a:off x="1909528" y="131564"/>
            <a:ext cx="5357850" cy="4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None/>
              <a:tabLst/>
              <a:defRPr/>
            </a:pPr>
            <a:r>
              <a:rPr lang="ru-RU" sz="36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Работа с </a:t>
            </a:r>
            <a:r>
              <a:rPr lang="en-US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google </a:t>
            </a:r>
            <a:r>
              <a:rPr lang="ru-RU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формами 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07896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4161">
            <a:off x="1980225" y="3319557"/>
            <a:ext cx="2682472" cy="38408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779912" y="1524564"/>
            <a:ext cx="921475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:\Users\Леша\Desktop\55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2722" y="771550"/>
            <a:ext cx="5904656" cy="4085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36852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5" name="Google Shape;196;p16"/>
          <p:cNvSpPr txBox="1">
            <a:spLocks/>
          </p:cNvSpPr>
          <p:nvPr/>
        </p:nvSpPr>
        <p:spPr>
          <a:xfrm>
            <a:off x="1909528" y="131564"/>
            <a:ext cx="5357850" cy="4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None/>
              <a:tabLst/>
              <a:defRPr/>
            </a:pPr>
            <a:r>
              <a:rPr lang="ru-RU" sz="36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4. Собственный </a:t>
            </a:r>
            <a:r>
              <a:rPr lang="en-US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 </a:t>
            </a:r>
            <a:r>
              <a:rPr lang="en-US" sz="2000" dirty="0" err="1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Yube</a:t>
            </a:r>
            <a:r>
              <a:rPr lang="en-US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канал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07896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2800"/>
          <a:stretch/>
        </p:blipFill>
        <p:spPr>
          <a:xfrm>
            <a:off x="1204224" y="844898"/>
            <a:ext cx="6768457" cy="3700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0236">
            <a:off x="4208436" y="2355489"/>
            <a:ext cx="2682472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3480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5" name="Google Shape;196;p16"/>
          <p:cNvSpPr txBox="1">
            <a:spLocks/>
          </p:cNvSpPr>
          <p:nvPr/>
        </p:nvSpPr>
        <p:spPr>
          <a:xfrm>
            <a:off x="1909528" y="131564"/>
            <a:ext cx="5357850" cy="4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None/>
              <a:tabLst/>
              <a:defRPr/>
            </a:pPr>
            <a:r>
              <a:rPr lang="ru-RU" sz="36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4. Собственный </a:t>
            </a:r>
            <a:r>
              <a:rPr lang="en-US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 </a:t>
            </a:r>
            <a:r>
              <a:rPr lang="en-US" sz="2000" dirty="0" err="1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Yube</a:t>
            </a:r>
            <a:r>
              <a:rPr lang="en-US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канал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07896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800"/>
          <a:stretch/>
        </p:blipFill>
        <p:spPr>
          <a:xfrm>
            <a:off x="1259632" y="987574"/>
            <a:ext cx="6980196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0236">
            <a:off x="4588343" y="1644960"/>
            <a:ext cx="2682472" cy="38408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7123362" y="1131589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600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5" name="Google Shape;196;p16"/>
          <p:cNvSpPr txBox="1">
            <a:spLocks/>
          </p:cNvSpPr>
          <p:nvPr/>
        </p:nvSpPr>
        <p:spPr>
          <a:xfrm>
            <a:off x="1547664" y="646343"/>
            <a:ext cx="7200800" cy="4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None/>
              <a:tabLst/>
              <a:defRPr/>
            </a:pPr>
            <a:r>
              <a:rPr lang="ru-RU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  <a:r>
              <a:rPr lang="ru-RU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r>
              <a:rPr lang="ru-RU" sz="18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Блог, сайт, группа</a:t>
            </a:r>
          </a:p>
          <a:p>
            <a:pPr lvl="0" algn="ctr">
              <a:spcBef>
                <a:spcPts val="600"/>
              </a:spcBef>
              <a:buClr>
                <a:srgbClr val="4BB5D9"/>
              </a:buClr>
              <a:buSzPts val="2000"/>
              <a:defRPr/>
            </a:pPr>
            <a:r>
              <a:rPr lang="ru-RU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Блог, сайт можно использовать для создания сайта </a:t>
            </a:r>
            <a:r>
              <a:rPr lang="ru-RU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группы </a:t>
            </a:r>
            <a:r>
              <a:rPr lang="ru-RU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или блога </a:t>
            </a:r>
            <a:r>
              <a:rPr lang="ru-RU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воспитателя, </a:t>
            </a:r>
            <a:r>
              <a:rPr lang="ru-RU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формирования сайта-портфолио </a:t>
            </a:r>
            <a:r>
              <a:rPr lang="ru-RU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педагога, </a:t>
            </a:r>
            <a:r>
              <a:rPr lang="ru-RU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создания веб-</a:t>
            </a:r>
            <a:r>
              <a:rPr lang="ru-RU" dirty="0" err="1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старницы</a:t>
            </a:r>
            <a:r>
              <a:rPr lang="ru-RU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с </a:t>
            </a:r>
            <a:r>
              <a:rPr lang="ru-RU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рекомендациями для родителей</a:t>
            </a:r>
            <a:endParaRPr lang="ru-RU" dirty="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algn="ctr">
              <a:spcBef>
                <a:spcPts val="600"/>
              </a:spcBef>
              <a:buClr>
                <a:srgbClr val="4BB5D9"/>
              </a:buClr>
              <a:buSzPts val="2000"/>
              <a:defRPr/>
            </a:pPr>
            <a:r>
              <a:rPr lang="ru-RU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Группы - для обсуждения вопросов, связанных </a:t>
            </a:r>
            <a:r>
              <a:rPr lang="ru-RU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 учреждением; </a:t>
            </a:r>
            <a:r>
              <a:rPr lang="ru-RU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для рассылки </a:t>
            </a:r>
            <a:r>
              <a:rPr lang="ru-RU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методических  </a:t>
            </a:r>
            <a:r>
              <a:rPr lang="ru-RU" dirty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материалов; для организации дистанционных курсов. 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607896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4200" b="3402"/>
          <a:stretch/>
        </p:blipFill>
        <p:spPr>
          <a:xfrm>
            <a:off x="1907704" y="1779662"/>
            <a:ext cx="5986296" cy="3111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0236">
            <a:off x="3419818" y="3111212"/>
            <a:ext cx="1303070" cy="18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019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ctrTitle"/>
          </p:nvPr>
        </p:nvSpPr>
        <p:spPr>
          <a:xfrm>
            <a:off x="35496" y="1131590"/>
            <a:ext cx="8172400" cy="34236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sz="2400" dirty="0"/>
              <a:t>- Создание электронных образовательных </a:t>
            </a:r>
            <a:r>
              <a:rPr lang="ru-RU" sz="2400" dirty="0" smtClean="0"/>
              <a:t>ресурсов;   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dirty="0"/>
              <a:t>Создание текстового, табличного документов и </a:t>
            </a:r>
            <a:r>
              <a:rPr lang="ru-RU" sz="2400" dirty="0" smtClean="0"/>
              <a:t>презентации;  </a:t>
            </a:r>
            <a:br>
              <a:rPr lang="ru-RU" sz="2400" dirty="0" smtClean="0"/>
            </a:br>
            <a:r>
              <a:rPr lang="ru-RU" dirty="0" smtClean="0"/>
              <a:t>- </a:t>
            </a:r>
            <a:r>
              <a:rPr lang="ru-RU" sz="2400" dirty="0" smtClean="0"/>
              <a:t>Обратная связь от родителей;</a:t>
            </a:r>
            <a:br>
              <a:rPr lang="ru-RU" sz="2400" dirty="0" smtClean="0"/>
            </a:br>
            <a:r>
              <a:rPr lang="ru-RU" sz="2400" dirty="0" smtClean="0"/>
              <a:t>- Систематизация и хранение методических материалов;</a:t>
            </a:r>
            <a:br>
              <a:rPr lang="ru-RU" sz="2400" dirty="0" smtClean="0"/>
            </a:br>
            <a:r>
              <a:rPr lang="ru-RU" sz="2400" dirty="0" smtClean="0"/>
              <a:t> - Оперативная работа в команде;</a:t>
            </a:r>
            <a:br>
              <a:rPr lang="ru-RU" sz="2400" dirty="0" smtClean="0"/>
            </a:b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191" name="Google Shape;191;p1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301933"/>
            <a:ext cx="65919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Google </a:t>
            </a:r>
            <a:r>
              <a:rPr lang="ru-RU" sz="2800" b="1" dirty="0" smtClean="0">
                <a:solidFill>
                  <a:schemeClr val="tx1"/>
                </a:solidFill>
              </a:rPr>
              <a:t>сервисы – как инструмент в работе педагога: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ctrTitle"/>
          </p:nvPr>
        </p:nvSpPr>
        <p:spPr>
          <a:xfrm>
            <a:off x="485800" y="830793"/>
            <a:ext cx="8172400" cy="946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Цифровые инструменты для всех участников образовательных отношений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subTitle" idx="1"/>
          </p:nvPr>
        </p:nvSpPr>
        <p:spPr>
          <a:xfrm>
            <a:off x="500034" y="2214560"/>
            <a:ext cx="8643966" cy="714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3600" b="1" dirty="0" smtClean="0"/>
              <a:t> Родители: </a:t>
            </a:r>
            <a:r>
              <a:rPr lang="ru-RU" sz="3600" dirty="0" smtClean="0">
                <a:solidFill>
                  <a:schemeClr val="tx1"/>
                </a:solidFill>
              </a:rPr>
              <a:t>обратная связь, агитация  </a:t>
            </a:r>
            <a:endParaRPr sz="3600">
              <a:solidFill>
                <a:schemeClr val="tx1"/>
              </a:solidFill>
            </a:endParaRPr>
          </a:p>
        </p:txBody>
      </p:sp>
      <p:sp>
        <p:nvSpPr>
          <p:cNvPr id="191" name="Google Shape;191;p1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5" name="Google Shape;190;p15"/>
          <p:cNvSpPr txBox="1">
            <a:spLocks/>
          </p:cNvSpPr>
          <p:nvPr/>
        </p:nvSpPr>
        <p:spPr>
          <a:xfrm>
            <a:off x="642910" y="2928940"/>
            <a:ext cx="8215370" cy="185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itchFamily="2" charset="2"/>
              <a:buChar char="Ø"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Дети: </a:t>
            </a:r>
            <a:r>
              <a:rPr lang="ru-RU" sz="36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образование</a:t>
            </a:r>
            <a:endParaRPr kumimoji="0" lang="ru-RU" sz="3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itchFamily="2" charset="2"/>
              <a:buChar char="Ø"/>
              <a:tabLst/>
              <a:defRPr/>
            </a:pPr>
            <a:r>
              <a:rPr lang="ru-RU" sz="3600" b="1" dirty="0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Педагоги: </a:t>
            </a:r>
            <a:r>
              <a:rPr lang="ru-RU" sz="3600" dirty="0" smtClean="0">
                <a:solidFill>
                  <a:schemeClr val="tx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развитие, управление, обратная связь</a:t>
            </a:r>
            <a:endParaRPr kumimoji="0" lang="ru-RU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8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96BF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8"/>
          <p:cNvSpPr/>
          <p:nvPr/>
        </p:nvSpPr>
        <p:spPr>
          <a:xfrm>
            <a:off x="3500430" y="2000246"/>
            <a:ext cx="2000264" cy="1600656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" name="Google Shape;499;p38"/>
          <p:cNvGrpSpPr/>
          <p:nvPr/>
        </p:nvGrpSpPr>
        <p:grpSpPr>
          <a:xfrm>
            <a:off x="6357950" y="1785932"/>
            <a:ext cx="2000264" cy="1789454"/>
            <a:chOff x="6625350" y="1613750"/>
            <a:chExt cx="480525" cy="438400"/>
          </a:xfrm>
        </p:grpSpPr>
        <p:sp>
          <p:nvSpPr>
            <p:cNvPr id="500" name="Google Shape;500;p38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38"/>
          <p:cNvGrpSpPr/>
          <p:nvPr/>
        </p:nvGrpSpPr>
        <p:grpSpPr>
          <a:xfrm>
            <a:off x="285720" y="1357304"/>
            <a:ext cx="2428892" cy="2224436"/>
            <a:chOff x="5975075" y="2327500"/>
            <a:chExt cx="420100" cy="388350"/>
          </a:xfrm>
        </p:grpSpPr>
        <p:sp>
          <p:nvSpPr>
            <p:cNvPr id="524" name="Google Shape;524;p3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38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714612" y="599421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Google </a:t>
            </a:r>
            <a:r>
              <a:rPr lang="ru-RU" sz="2400" b="1" dirty="0" smtClean="0">
                <a:solidFill>
                  <a:schemeClr val="bg1"/>
                </a:solidFill>
              </a:rPr>
              <a:t>платформа – решение многих задач!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>
            <a:off x="1043608" y="1156881"/>
            <a:ext cx="7326790" cy="40005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3200" b="1" dirty="0" smtClean="0"/>
              <a:t>Простота в использовании</a:t>
            </a:r>
            <a:endParaRPr lang="ru-RU" sz="3200" dirty="0" smtClean="0"/>
          </a:p>
          <a:p>
            <a:pPr lvl="0"/>
            <a:r>
              <a:rPr lang="ru-RU" sz="3200" b="1" dirty="0" smtClean="0"/>
              <a:t>Доступность 24/7</a:t>
            </a:r>
            <a:r>
              <a:rPr lang="ru-RU" sz="3200" dirty="0" smtClean="0"/>
              <a:t> </a:t>
            </a:r>
          </a:p>
          <a:p>
            <a:pPr lvl="0"/>
            <a:r>
              <a:rPr lang="ru-RU" sz="3200" b="1" dirty="0" smtClean="0"/>
              <a:t>Индивидуальное оформление</a:t>
            </a:r>
          </a:p>
          <a:p>
            <a:pPr lvl="0"/>
            <a:r>
              <a:rPr lang="ru-RU" sz="3200" b="1" dirty="0" smtClean="0"/>
              <a:t>Бесплатность</a:t>
            </a:r>
          </a:p>
          <a:p>
            <a:pPr lvl="0"/>
            <a:r>
              <a:rPr lang="ru-RU" sz="3200" b="1" dirty="0" smtClean="0"/>
              <a:t>Мобильность</a:t>
            </a:r>
          </a:p>
          <a:p>
            <a:pPr lvl="0"/>
            <a:r>
              <a:rPr lang="ru-RU" sz="3200" b="1" dirty="0" smtClean="0"/>
              <a:t>Понятность</a:t>
            </a:r>
            <a:endParaRPr sz="3200" dirty="0"/>
          </a:p>
        </p:txBody>
      </p:sp>
      <p:sp>
        <p:nvSpPr>
          <p:cNvPr id="204" name="Google Shape;204;p1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5" name="Google Shape;196;p16"/>
          <p:cNvSpPr txBox="1">
            <a:spLocks/>
          </p:cNvSpPr>
          <p:nvPr/>
        </p:nvSpPr>
        <p:spPr>
          <a:xfrm>
            <a:off x="2267744" y="256454"/>
            <a:ext cx="535785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None/>
              <a:tabLst/>
              <a:defRPr/>
            </a:pPr>
            <a:r>
              <a:rPr kumimoji="0" lang="ru-RU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607896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Достоинства</a:t>
            </a:r>
            <a:r>
              <a:rPr kumimoji="0" lang="ru-RU" sz="3200" b="1" i="0" u="sng" strike="noStrike" kern="0" cap="none" spc="0" normalizeH="0" noProof="0" dirty="0" smtClean="0">
                <a:ln>
                  <a:noFill/>
                </a:ln>
                <a:solidFill>
                  <a:srgbClr val="607896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kumimoji="0" lang="en-US" sz="3200" b="1" i="0" u="sng" strike="noStrike" kern="0" cap="none" spc="0" normalizeH="0" noProof="0" dirty="0" smtClean="0">
                <a:ln>
                  <a:noFill/>
                </a:ln>
                <a:solidFill>
                  <a:srgbClr val="607896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Google </a:t>
            </a:r>
            <a:r>
              <a:rPr kumimoji="0" lang="ru-RU" sz="3200" b="1" i="0" u="sng" strike="noStrike" kern="0" cap="none" spc="0" normalizeH="0" noProof="0" dirty="0" smtClean="0">
                <a:ln>
                  <a:noFill/>
                </a:ln>
                <a:solidFill>
                  <a:srgbClr val="607896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платформы</a:t>
            </a:r>
            <a:r>
              <a:rPr kumimoji="0" lang="ru-RU" sz="3600" b="1" i="0" u="sng" strike="noStrike" kern="0" cap="none" spc="0" normalizeH="0" noProof="0" dirty="0" smtClean="0">
                <a:ln>
                  <a:noFill/>
                </a:ln>
                <a:solidFill>
                  <a:srgbClr val="607896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:</a:t>
            </a:r>
            <a:endParaRPr kumimoji="0" lang="ru-RU" sz="3600" b="1" i="0" u="sng" strike="noStrike" kern="0" cap="none" spc="0" normalizeH="0" baseline="0" noProof="0" dirty="0">
              <a:ln>
                <a:noFill/>
              </a:ln>
              <a:solidFill>
                <a:srgbClr val="607896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-1562"/>
          <a:stretch/>
        </p:blipFill>
        <p:spPr>
          <a:xfrm>
            <a:off x="1403648" y="123478"/>
            <a:ext cx="6192688" cy="4680520"/>
          </a:xfrm>
          <a:prstGeom prst="rect">
            <a:avLst/>
          </a:prstGeom>
        </p:spPr>
      </p:pic>
      <p:sp>
        <p:nvSpPr>
          <p:cNvPr id="204" name="Google Shape;204;p1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>
            <a:off x="857224" y="555527"/>
            <a:ext cx="7699560" cy="1944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>
              <a:buNone/>
            </a:pPr>
            <a:r>
              <a:rPr lang="ru-RU" sz="2800" b="1" dirty="0" smtClean="0"/>
              <a:t> </a:t>
            </a:r>
          </a:p>
          <a:p>
            <a:pPr marL="101600" lvl="0" indent="0">
              <a:buNone/>
            </a:pPr>
            <a:r>
              <a:rPr lang="en-US" dirty="0" smtClean="0"/>
              <a:t> </a:t>
            </a:r>
            <a:endParaRPr lang="ru-RU" sz="2800" i="1" dirty="0"/>
          </a:p>
        </p:txBody>
      </p:sp>
      <p:sp>
        <p:nvSpPr>
          <p:cNvPr id="204" name="Google Shape;204;p1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5" name="Google Shape;196;p16"/>
          <p:cNvSpPr txBox="1">
            <a:spLocks/>
          </p:cNvSpPr>
          <p:nvPr/>
        </p:nvSpPr>
        <p:spPr>
          <a:xfrm>
            <a:off x="1806393" y="145577"/>
            <a:ext cx="535785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None/>
              <a:tabLst/>
              <a:defRPr/>
            </a:pPr>
            <a:r>
              <a:rPr lang="ru-RU" sz="36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6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Google </a:t>
            </a:r>
            <a:r>
              <a:rPr lang="ru-RU" sz="36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диск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607896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3819" b="8369"/>
          <a:stretch/>
        </p:blipFill>
        <p:spPr>
          <a:xfrm>
            <a:off x="954305" y="1141179"/>
            <a:ext cx="6705884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4326097" y="2797363"/>
            <a:ext cx="260130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7015285" y="2407391"/>
            <a:ext cx="557016" cy="5539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99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>
            <a:off x="857224" y="555527"/>
            <a:ext cx="7699560" cy="1944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>
              <a:buNone/>
            </a:pPr>
            <a:r>
              <a:rPr lang="ru-RU" sz="2800" b="1" dirty="0" smtClean="0"/>
              <a:t> </a:t>
            </a:r>
          </a:p>
          <a:p>
            <a:pPr marL="101600" lvl="0" indent="0">
              <a:buNone/>
            </a:pPr>
            <a:r>
              <a:rPr lang="en-US" dirty="0" smtClean="0"/>
              <a:t> </a:t>
            </a:r>
            <a:endParaRPr lang="ru-RU" sz="2800" i="1" dirty="0"/>
          </a:p>
        </p:txBody>
      </p:sp>
      <p:sp>
        <p:nvSpPr>
          <p:cNvPr id="204" name="Google Shape;204;p1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5" name="Google Shape;196;p16"/>
          <p:cNvSpPr txBox="1">
            <a:spLocks/>
          </p:cNvSpPr>
          <p:nvPr/>
        </p:nvSpPr>
        <p:spPr>
          <a:xfrm>
            <a:off x="2214546" y="214296"/>
            <a:ext cx="535785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None/>
              <a:tabLst/>
              <a:defRPr/>
            </a:pPr>
            <a:r>
              <a:rPr lang="ru-RU" sz="36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Приложения </a:t>
            </a:r>
            <a:r>
              <a:rPr lang="en-US" sz="36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Google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607896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3819" b="8369"/>
          <a:stretch/>
        </p:blipFill>
        <p:spPr>
          <a:xfrm>
            <a:off x="971600" y="1166349"/>
            <a:ext cx="6705884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4572000" y="1501002"/>
            <a:ext cx="260130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640" y="3939902"/>
            <a:ext cx="2682472" cy="384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>
            <a:off x="857224" y="555527"/>
            <a:ext cx="7699560" cy="1944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>
              <a:buNone/>
            </a:pPr>
            <a:r>
              <a:rPr lang="ru-RU" sz="2800" b="1" dirty="0" smtClean="0"/>
              <a:t> </a:t>
            </a:r>
          </a:p>
          <a:p>
            <a:pPr marL="101600" lvl="0" indent="0">
              <a:buNone/>
            </a:pPr>
            <a:r>
              <a:rPr lang="en-US" dirty="0" smtClean="0"/>
              <a:t> </a:t>
            </a:r>
            <a:endParaRPr lang="ru-RU" sz="2800" i="1" dirty="0"/>
          </a:p>
        </p:txBody>
      </p:sp>
      <p:sp>
        <p:nvSpPr>
          <p:cNvPr id="204" name="Google Shape;204;p1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5" name="Google Shape;196;p16"/>
          <p:cNvSpPr txBox="1">
            <a:spLocks/>
          </p:cNvSpPr>
          <p:nvPr/>
        </p:nvSpPr>
        <p:spPr>
          <a:xfrm>
            <a:off x="2214546" y="214296"/>
            <a:ext cx="535785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None/>
              <a:tabLst/>
              <a:defRPr/>
            </a:pPr>
            <a:r>
              <a:rPr lang="ru-RU" sz="36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Приложения </a:t>
            </a:r>
            <a:r>
              <a:rPr lang="en-US" sz="36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Google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607896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3800" b="5604"/>
          <a:stretch/>
        </p:blipFill>
        <p:spPr>
          <a:xfrm>
            <a:off x="539551" y="1196122"/>
            <a:ext cx="6938517" cy="3535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3491880" y="2803207"/>
            <a:ext cx="260130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4011910"/>
            <a:ext cx="2682472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36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>
            <a:off x="971470" y="1"/>
            <a:ext cx="7891240" cy="1152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>
              <a:buNone/>
            </a:pPr>
            <a:r>
              <a:rPr lang="ru-RU" sz="2800" b="1" dirty="0" smtClean="0"/>
              <a:t> </a:t>
            </a:r>
          </a:p>
          <a:p>
            <a:pPr marL="101600" lvl="0" indent="0">
              <a:buNone/>
            </a:pPr>
            <a:r>
              <a:rPr lang="ru-RU" sz="1400" dirty="0"/>
              <a:t>Данный сервис позволяет документы загружать и создавать, хранить, просматривать, совместно редактировать их с любого компьютера дистанционно.</a:t>
            </a:r>
            <a:endParaRPr lang="ru-RU" sz="1400" dirty="0" smtClean="0"/>
          </a:p>
          <a:p>
            <a:pPr marL="101600" lvl="0" indent="0">
              <a:buNone/>
            </a:pPr>
            <a:r>
              <a:rPr lang="ru-RU" sz="1400" i="1" dirty="0" smtClean="0"/>
              <a:t> </a:t>
            </a:r>
            <a:endParaRPr lang="ru-RU" sz="1400" i="1" dirty="0"/>
          </a:p>
        </p:txBody>
      </p:sp>
      <p:sp>
        <p:nvSpPr>
          <p:cNvPr id="204" name="Google Shape;204;p1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5" name="Google Shape;196;p16"/>
          <p:cNvSpPr txBox="1">
            <a:spLocks/>
          </p:cNvSpPr>
          <p:nvPr/>
        </p:nvSpPr>
        <p:spPr>
          <a:xfrm>
            <a:off x="2214546" y="214296"/>
            <a:ext cx="5357850" cy="4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None/>
              <a:tabLst/>
              <a:defRPr/>
            </a:pPr>
            <a:r>
              <a:rPr lang="ru-RU" sz="36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 Работа с документами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07896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3898"/>
          <a:stretch/>
        </p:blipFill>
        <p:spPr>
          <a:xfrm>
            <a:off x="1005520" y="1275606"/>
            <a:ext cx="6566876" cy="3549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07512">
            <a:off x="4191265" y="2236887"/>
            <a:ext cx="2682472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6279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5" name="Google Shape;196;p16"/>
          <p:cNvSpPr txBox="1">
            <a:spLocks/>
          </p:cNvSpPr>
          <p:nvPr/>
        </p:nvSpPr>
        <p:spPr>
          <a:xfrm>
            <a:off x="2214546" y="214296"/>
            <a:ext cx="5357850" cy="41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None/>
              <a:tabLst/>
              <a:defRPr/>
            </a:pPr>
            <a:r>
              <a:rPr lang="ru-RU" sz="36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ru-RU" sz="2000" dirty="0" smtClean="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07896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4139" b="2665"/>
          <a:stretch/>
        </p:blipFill>
        <p:spPr>
          <a:xfrm>
            <a:off x="611560" y="555526"/>
            <a:ext cx="7692172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07512">
            <a:off x="2746117" y="3461024"/>
            <a:ext cx="2682472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0333873"/>
      </p:ext>
    </p:extLst>
  </p:cSld>
  <p:clrMapOvr>
    <a:masterClrMapping/>
  </p:clrMapOvr>
</p:sld>
</file>

<file path=ppt/theme/theme1.xml><?xml version="1.0" encoding="utf-8"?>
<a:theme xmlns:a="http://schemas.openxmlformats.org/drawingml/2006/main" name="Wolse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345</Words>
  <Application>Microsoft Office PowerPoint</Application>
  <PresentationFormat>Экран (16:9)</PresentationFormat>
  <Paragraphs>75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Oswald</vt:lpstr>
      <vt:lpstr>Roboto Condensed</vt:lpstr>
      <vt:lpstr>Wingdings</vt:lpstr>
      <vt:lpstr>Wolsey template</vt:lpstr>
      <vt:lpstr>Google сервисы. То что мы любим, и с чем работаем!  </vt:lpstr>
      <vt:lpstr>- Создание электронных образовательных ресурсов;    - Создание текстового, табличного документов и презентации;   - Обратная связь от родителей; - Систематизация и хранение методических материалов;  - Оперативная работа в команде;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Цифровые инструменты для всех участников образовательных отношений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mrsly</cp:lastModifiedBy>
  <cp:revision>39</cp:revision>
  <dcterms:modified xsi:type="dcterms:W3CDTF">2020-11-17T13:50:54Z</dcterms:modified>
</cp:coreProperties>
</file>